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7"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5770-5F1B-4697-B5CF-CF76650DF2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33C280-D66B-45B9-BFE4-7507C0A02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C5FE3F-6BBE-4704-8ED9-5F07EE64AF16}"/>
              </a:ext>
            </a:extLst>
          </p:cNvPr>
          <p:cNvSpPr>
            <a:spLocks noGrp="1"/>
          </p:cNvSpPr>
          <p:nvPr>
            <p:ph type="dt" sz="half" idx="10"/>
          </p:nvPr>
        </p:nvSpPr>
        <p:spPr/>
        <p:txBody>
          <a:bodyPr/>
          <a:lstStyle/>
          <a:p>
            <a:fld id="{A8DDD3E5-3567-4A9C-A946-48DA08F6C8BD}" type="datetimeFigureOut">
              <a:rPr lang="en-GB" smtClean="0"/>
              <a:t>30/11/2021</a:t>
            </a:fld>
            <a:endParaRPr lang="en-GB"/>
          </a:p>
        </p:txBody>
      </p:sp>
      <p:sp>
        <p:nvSpPr>
          <p:cNvPr id="5" name="Footer Placeholder 4">
            <a:extLst>
              <a:ext uri="{FF2B5EF4-FFF2-40B4-BE49-F238E27FC236}">
                <a16:creationId xmlns:a16="http://schemas.microsoft.com/office/drawing/2014/main" id="{D13C3368-6971-4166-9BC6-99ACCF8AE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439DAA-0B56-439A-919D-E2D885FBAECC}"/>
              </a:ext>
            </a:extLst>
          </p:cNvPr>
          <p:cNvSpPr>
            <a:spLocks noGrp="1"/>
          </p:cNvSpPr>
          <p:nvPr>
            <p:ph type="sldNum" sz="quarter" idx="12"/>
          </p:nvPr>
        </p:nvSpPr>
        <p:spPr/>
        <p:txBody>
          <a:bodyPr/>
          <a:lstStyle/>
          <a:p>
            <a:fld id="{52A81415-BBF9-4FCE-996B-C591D522F0CD}" type="slidenum">
              <a:rPr lang="en-GB" smtClean="0"/>
              <a:t>‹#›</a:t>
            </a:fld>
            <a:endParaRPr lang="en-GB"/>
          </a:p>
        </p:txBody>
      </p:sp>
    </p:spTree>
    <p:extLst>
      <p:ext uri="{BB962C8B-B14F-4D97-AF65-F5344CB8AC3E}">
        <p14:creationId xmlns:p14="http://schemas.microsoft.com/office/powerpoint/2010/main" val="192190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38AA3-532B-4392-8C1D-DDBEAD5697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7965BE-FB45-4ED9-AB22-A0C8D55C4C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C8C64E-EF5F-4A9B-AC9D-89D60473C999}"/>
              </a:ext>
            </a:extLst>
          </p:cNvPr>
          <p:cNvSpPr>
            <a:spLocks noGrp="1"/>
          </p:cNvSpPr>
          <p:nvPr>
            <p:ph type="dt" sz="half" idx="10"/>
          </p:nvPr>
        </p:nvSpPr>
        <p:spPr/>
        <p:txBody>
          <a:bodyPr/>
          <a:lstStyle/>
          <a:p>
            <a:fld id="{A8DDD3E5-3567-4A9C-A946-48DA08F6C8BD}" type="datetimeFigureOut">
              <a:rPr lang="en-GB" smtClean="0"/>
              <a:t>30/11/2021</a:t>
            </a:fld>
            <a:endParaRPr lang="en-GB"/>
          </a:p>
        </p:txBody>
      </p:sp>
      <p:sp>
        <p:nvSpPr>
          <p:cNvPr id="5" name="Footer Placeholder 4">
            <a:extLst>
              <a:ext uri="{FF2B5EF4-FFF2-40B4-BE49-F238E27FC236}">
                <a16:creationId xmlns:a16="http://schemas.microsoft.com/office/drawing/2014/main" id="{8AE74EDB-F4E2-490B-86D9-02A7ED64AC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C660D-3C3D-4EB8-8C77-E114190D267E}"/>
              </a:ext>
            </a:extLst>
          </p:cNvPr>
          <p:cNvSpPr>
            <a:spLocks noGrp="1"/>
          </p:cNvSpPr>
          <p:nvPr>
            <p:ph type="sldNum" sz="quarter" idx="12"/>
          </p:nvPr>
        </p:nvSpPr>
        <p:spPr/>
        <p:txBody>
          <a:bodyPr/>
          <a:lstStyle/>
          <a:p>
            <a:fld id="{52A81415-BBF9-4FCE-996B-C591D522F0CD}" type="slidenum">
              <a:rPr lang="en-GB" smtClean="0"/>
              <a:t>‹#›</a:t>
            </a:fld>
            <a:endParaRPr lang="en-GB"/>
          </a:p>
        </p:txBody>
      </p:sp>
    </p:spTree>
    <p:extLst>
      <p:ext uri="{BB962C8B-B14F-4D97-AF65-F5344CB8AC3E}">
        <p14:creationId xmlns:p14="http://schemas.microsoft.com/office/powerpoint/2010/main" val="983531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CE9E85-B76A-472D-8813-C0E8AEBA1D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05E68B-4724-445F-A2BC-AE7F97A82A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B33D43-67CA-4DE6-9C63-8BAC02817196}"/>
              </a:ext>
            </a:extLst>
          </p:cNvPr>
          <p:cNvSpPr>
            <a:spLocks noGrp="1"/>
          </p:cNvSpPr>
          <p:nvPr>
            <p:ph type="dt" sz="half" idx="10"/>
          </p:nvPr>
        </p:nvSpPr>
        <p:spPr/>
        <p:txBody>
          <a:bodyPr/>
          <a:lstStyle/>
          <a:p>
            <a:fld id="{A8DDD3E5-3567-4A9C-A946-48DA08F6C8BD}" type="datetimeFigureOut">
              <a:rPr lang="en-GB" smtClean="0"/>
              <a:t>30/11/2021</a:t>
            </a:fld>
            <a:endParaRPr lang="en-GB"/>
          </a:p>
        </p:txBody>
      </p:sp>
      <p:sp>
        <p:nvSpPr>
          <p:cNvPr id="5" name="Footer Placeholder 4">
            <a:extLst>
              <a:ext uri="{FF2B5EF4-FFF2-40B4-BE49-F238E27FC236}">
                <a16:creationId xmlns:a16="http://schemas.microsoft.com/office/drawing/2014/main" id="{F72E589C-03D1-4CDE-82AF-F963A27574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CD0074-7810-4891-AA28-CCDC67095992}"/>
              </a:ext>
            </a:extLst>
          </p:cNvPr>
          <p:cNvSpPr>
            <a:spLocks noGrp="1"/>
          </p:cNvSpPr>
          <p:nvPr>
            <p:ph type="sldNum" sz="quarter" idx="12"/>
          </p:nvPr>
        </p:nvSpPr>
        <p:spPr/>
        <p:txBody>
          <a:bodyPr/>
          <a:lstStyle/>
          <a:p>
            <a:fld id="{52A81415-BBF9-4FCE-996B-C591D522F0CD}" type="slidenum">
              <a:rPr lang="en-GB" smtClean="0"/>
              <a:t>‹#›</a:t>
            </a:fld>
            <a:endParaRPr lang="en-GB"/>
          </a:p>
        </p:txBody>
      </p:sp>
    </p:spTree>
    <p:extLst>
      <p:ext uri="{BB962C8B-B14F-4D97-AF65-F5344CB8AC3E}">
        <p14:creationId xmlns:p14="http://schemas.microsoft.com/office/powerpoint/2010/main" val="1620348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2CB4-07AB-47F6-AC54-8FA62722A6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E7DDE0-09C9-4D64-859C-ED4ADB1DC9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85951A-7C4A-4610-9B9F-0AFE146F7DA9}"/>
              </a:ext>
            </a:extLst>
          </p:cNvPr>
          <p:cNvSpPr>
            <a:spLocks noGrp="1"/>
          </p:cNvSpPr>
          <p:nvPr>
            <p:ph type="dt" sz="half" idx="10"/>
          </p:nvPr>
        </p:nvSpPr>
        <p:spPr/>
        <p:txBody>
          <a:bodyPr/>
          <a:lstStyle/>
          <a:p>
            <a:fld id="{A8DDD3E5-3567-4A9C-A946-48DA08F6C8BD}" type="datetimeFigureOut">
              <a:rPr lang="en-GB" smtClean="0"/>
              <a:t>30/11/2021</a:t>
            </a:fld>
            <a:endParaRPr lang="en-GB"/>
          </a:p>
        </p:txBody>
      </p:sp>
      <p:sp>
        <p:nvSpPr>
          <p:cNvPr id="5" name="Footer Placeholder 4">
            <a:extLst>
              <a:ext uri="{FF2B5EF4-FFF2-40B4-BE49-F238E27FC236}">
                <a16:creationId xmlns:a16="http://schemas.microsoft.com/office/drawing/2014/main" id="{760EA204-3D1F-4B6C-82EC-55BCF3FEAB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8BFCF1-07F9-4800-9A0C-E8367616F091}"/>
              </a:ext>
            </a:extLst>
          </p:cNvPr>
          <p:cNvSpPr>
            <a:spLocks noGrp="1"/>
          </p:cNvSpPr>
          <p:nvPr>
            <p:ph type="sldNum" sz="quarter" idx="12"/>
          </p:nvPr>
        </p:nvSpPr>
        <p:spPr/>
        <p:txBody>
          <a:bodyPr/>
          <a:lstStyle/>
          <a:p>
            <a:fld id="{52A81415-BBF9-4FCE-996B-C591D522F0CD}" type="slidenum">
              <a:rPr lang="en-GB" smtClean="0"/>
              <a:t>‹#›</a:t>
            </a:fld>
            <a:endParaRPr lang="en-GB"/>
          </a:p>
        </p:txBody>
      </p:sp>
    </p:spTree>
    <p:extLst>
      <p:ext uri="{BB962C8B-B14F-4D97-AF65-F5344CB8AC3E}">
        <p14:creationId xmlns:p14="http://schemas.microsoft.com/office/powerpoint/2010/main" val="210558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EB46-1687-4DA3-9ACB-8D38474866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B536ACA-B7AB-4851-AFFE-A7FA86730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5854B4-3FAD-410E-ABB8-EF2173F14EBA}"/>
              </a:ext>
            </a:extLst>
          </p:cNvPr>
          <p:cNvSpPr>
            <a:spLocks noGrp="1"/>
          </p:cNvSpPr>
          <p:nvPr>
            <p:ph type="dt" sz="half" idx="10"/>
          </p:nvPr>
        </p:nvSpPr>
        <p:spPr/>
        <p:txBody>
          <a:bodyPr/>
          <a:lstStyle/>
          <a:p>
            <a:fld id="{A8DDD3E5-3567-4A9C-A946-48DA08F6C8BD}" type="datetimeFigureOut">
              <a:rPr lang="en-GB" smtClean="0"/>
              <a:t>30/11/2021</a:t>
            </a:fld>
            <a:endParaRPr lang="en-GB"/>
          </a:p>
        </p:txBody>
      </p:sp>
      <p:sp>
        <p:nvSpPr>
          <p:cNvPr id="5" name="Footer Placeholder 4">
            <a:extLst>
              <a:ext uri="{FF2B5EF4-FFF2-40B4-BE49-F238E27FC236}">
                <a16:creationId xmlns:a16="http://schemas.microsoft.com/office/drawing/2014/main" id="{D079E297-4603-435E-AC7A-5671BF778F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B1E720-36E9-451F-A54C-328DCC811E64}"/>
              </a:ext>
            </a:extLst>
          </p:cNvPr>
          <p:cNvSpPr>
            <a:spLocks noGrp="1"/>
          </p:cNvSpPr>
          <p:nvPr>
            <p:ph type="sldNum" sz="quarter" idx="12"/>
          </p:nvPr>
        </p:nvSpPr>
        <p:spPr/>
        <p:txBody>
          <a:bodyPr/>
          <a:lstStyle/>
          <a:p>
            <a:fld id="{52A81415-BBF9-4FCE-996B-C591D522F0CD}" type="slidenum">
              <a:rPr lang="en-GB" smtClean="0"/>
              <a:t>‹#›</a:t>
            </a:fld>
            <a:endParaRPr lang="en-GB"/>
          </a:p>
        </p:txBody>
      </p:sp>
    </p:spTree>
    <p:extLst>
      <p:ext uri="{BB962C8B-B14F-4D97-AF65-F5344CB8AC3E}">
        <p14:creationId xmlns:p14="http://schemas.microsoft.com/office/powerpoint/2010/main" val="279247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85A0D-6234-48E1-A3BC-F006EE2D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AB545A-3AAF-4E92-B0CE-04F279F720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F0A393-C3B3-4A4C-913E-906C2397FE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699D3E-741F-4DD9-A925-320937C74AEF}"/>
              </a:ext>
            </a:extLst>
          </p:cNvPr>
          <p:cNvSpPr>
            <a:spLocks noGrp="1"/>
          </p:cNvSpPr>
          <p:nvPr>
            <p:ph type="dt" sz="half" idx="10"/>
          </p:nvPr>
        </p:nvSpPr>
        <p:spPr/>
        <p:txBody>
          <a:bodyPr/>
          <a:lstStyle/>
          <a:p>
            <a:fld id="{A8DDD3E5-3567-4A9C-A946-48DA08F6C8BD}" type="datetimeFigureOut">
              <a:rPr lang="en-GB" smtClean="0"/>
              <a:t>30/11/2021</a:t>
            </a:fld>
            <a:endParaRPr lang="en-GB"/>
          </a:p>
        </p:txBody>
      </p:sp>
      <p:sp>
        <p:nvSpPr>
          <p:cNvPr id="6" name="Footer Placeholder 5">
            <a:extLst>
              <a:ext uri="{FF2B5EF4-FFF2-40B4-BE49-F238E27FC236}">
                <a16:creationId xmlns:a16="http://schemas.microsoft.com/office/drawing/2014/main" id="{E51BE10C-59A9-499C-BE78-76EEA927BD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FBA24A-77F5-42BD-8EB0-A1788B77878C}"/>
              </a:ext>
            </a:extLst>
          </p:cNvPr>
          <p:cNvSpPr>
            <a:spLocks noGrp="1"/>
          </p:cNvSpPr>
          <p:nvPr>
            <p:ph type="sldNum" sz="quarter" idx="12"/>
          </p:nvPr>
        </p:nvSpPr>
        <p:spPr/>
        <p:txBody>
          <a:bodyPr/>
          <a:lstStyle/>
          <a:p>
            <a:fld id="{52A81415-BBF9-4FCE-996B-C591D522F0CD}" type="slidenum">
              <a:rPr lang="en-GB" smtClean="0"/>
              <a:t>‹#›</a:t>
            </a:fld>
            <a:endParaRPr lang="en-GB"/>
          </a:p>
        </p:txBody>
      </p:sp>
    </p:spTree>
    <p:extLst>
      <p:ext uri="{BB962C8B-B14F-4D97-AF65-F5344CB8AC3E}">
        <p14:creationId xmlns:p14="http://schemas.microsoft.com/office/powerpoint/2010/main" val="270532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9282-5FB6-45F5-B640-300DEED181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0E818C-499B-4C94-AD18-66B08EF6A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F5D69D-4571-4839-B1C8-57F6A0BF77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31BF58-3BEB-4609-9AD8-7EDABDE613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4AA4B5-E5C0-4D4B-ADD0-7B61700194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9D5F4A-EACC-4596-A21B-52E152AA4500}"/>
              </a:ext>
            </a:extLst>
          </p:cNvPr>
          <p:cNvSpPr>
            <a:spLocks noGrp="1"/>
          </p:cNvSpPr>
          <p:nvPr>
            <p:ph type="dt" sz="half" idx="10"/>
          </p:nvPr>
        </p:nvSpPr>
        <p:spPr/>
        <p:txBody>
          <a:bodyPr/>
          <a:lstStyle/>
          <a:p>
            <a:fld id="{A8DDD3E5-3567-4A9C-A946-48DA08F6C8BD}" type="datetimeFigureOut">
              <a:rPr lang="en-GB" smtClean="0"/>
              <a:t>30/11/2021</a:t>
            </a:fld>
            <a:endParaRPr lang="en-GB"/>
          </a:p>
        </p:txBody>
      </p:sp>
      <p:sp>
        <p:nvSpPr>
          <p:cNvPr id="8" name="Footer Placeholder 7">
            <a:extLst>
              <a:ext uri="{FF2B5EF4-FFF2-40B4-BE49-F238E27FC236}">
                <a16:creationId xmlns:a16="http://schemas.microsoft.com/office/drawing/2014/main" id="{2A311E47-7828-4272-9EF8-B121A68BEE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4B5570-FF4B-4900-97C8-EF58CD58CAE6}"/>
              </a:ext>
            </a:extLst>
          </p:cNvPr>
          <p:cNvSpPr>
            <a:spLocks noGrp="1"/>
          </p:cNvSpPr>
          <p:nvPr>
            <p:ph type="sldNum" sz="quarter" idx="12"/>
          </p:nvPr>
        </p:nvSpPr>
        <p:spPr/>
        <p:txBody>
          <a:bodyPr/>
          <a:lstStyle/>
          <a:p>
            <a:fld id="{52A81415-BBF9-4FCE-996B-C591D522F0CD}" type="slidenum">
              <a:rPr lang="en-GB" smtClean="0"/>
              <a:t>‹#›</a:t>
            </a:fld>
            <a:endParaRPr lang="en-GB"/>
          </a:p>
        </p:txBody>
      </p:sp>
    </p:spTree>
    <p:extLst>
      <p:ext uri="{BB962C8B-B14F-4D97-AF65-F5344CB8AC3E}">
        <p14:creationId xmlns:p14="http://schemas.microsoft.com/office/powerpoint/2010/main" val="236589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C413A-C49F-4B70-A1FB-404C7E1FE5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CC77E6-BD25-432B-87ED-81B939B34CD7}"/>
              </a:ext>
            </a:extLst>
          </p:cNvPr>
          <p:cNvSpPr>
            <a:spLocks noGrp="1"/>
          </p:cNvSpPr>
          <p:nvPr>
            <p:ph type="dt" sz="half" idx="10"/>
          </p:nvPr>
        </p:nvSpPr>
        <p:spPr/>
        <p:txBody>
          <a:bodyPr/>
          <a:lstStyle/>
          <a:p>
            <a:fld id="{A8DDD3E5-3567-4A9C-A946-48DA08F6C8BD}" type="datetimeFigureOut">
              <a:rPr lang="en-GB" smtClean="0"/>
              <a:t>30/11/2021</a:t>
            </a:fld>
            <a:endParaRPr lang="en-GB"/>
          </a:p>
        </p:txBody>
      </p:sp>
      <p:sp>
        <p:nvSpPr>
          <p:cNvPr id="4" name="Footer Placeholder 3">
            <a:extLst>
              <a:ext uri="{FF2B5EF4-FFF2-40B4-BE49-F238E27FC236}">
                <a16:creationId xmlns:a16="http://schemas.microsoft.com/office/drawing/2014/main" id="{096C4DC9-6A51-4D85-807B-CDE9D095EA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EDBAD8-E7B7-43B9-AFDC-F8EAB078DCB1}"/>
              </a:ext>
            </a:extLst>
          </p:cNvPr>
          <p:cNvSpPr>
            <a:spLocks noGrp="1"/>
          </p:cNvSpPr>
          <p:nvPr>
            <p:ph type="sldNum" sz="quarter" idx="12"/>
          </p:nvPr>
        </p:nvSpPr>
        <p:spPr/>
        <p:txBody>
          <a:bodyPr/>
          <a:lstStyle/>
          <a:p>
            <a:fld id="{52A81415-BBF9-4FCE-996B-C591D522F0CD}" type="slidenum">
              <a:rPr lang="en-GB" smtClean="0"/>
              <a:t>‹#›</a:t>
            </a:fld>
            <a:endParaRPr lang="en-GB"/>
          </a:p>
        </p:txBody>
      </p:sp>
    </p:spTree>
    <p:extLst>
      <p:ext uri="{BB962C8B-B14F-4D97-AF65-F5344CB8AC3E}">
        <p14:creationId xmlns:p14="http://schemas.microsoft.com/office/powerpoint/2010/main" val="62868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FC5E1-85AE-4B93-994E-D430D3E0C020}"/>
              </a:ext>
            </a:extLst>
          </p:cNvPr>
          <p:cNvSpPr>
            <a:spLocks noGrp="1"/>
          </p:cNvSpPr>
          <p:nvPr>
            <p:ph type="dt" sz="half" idx="10"/>
          </p:nvPr>
        </p:nvSpPr>
        <p:spPr/>
        <p:txBody>
          <a:bodyPr/>
          <a:lstStyle/>
          <a:p>
            <a:fld id="{A8DDD3E5-3567-4A9C-A946-48DA08F6C8BD}" type="datetimeFigureOut">
              <a:rPr lang="en-GB" smtClean="0"/>
              <a:t>30/11/2021</a:t>
            </a:fld>
            <a:endParaRPr lang="en-GB"/>
          </a:p>
        </p:txBody>
      </p:sp>
      <p:sp>
        <p:nvSpPr>
          <p:cNvPr id="3" name="Footer Placeholder 2">
            <a:extLst>
              <a:ext uri="{FF2B5EF4-FFF2-40B4-BE49-F238E27FC236}">
                <a16:creationId xmlns:a16="http://schemas.microsoft.com/office/drawing/2014/main" id="{76C5DB15-FFBD-469A-AE93-A141F9B069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06B207-6352-4A15-B2CA-E24B8F0976B1}"/>
              </a:ext>
            </a:extLst>
          </p:cNvPr>
          <p:cNvSpPr>
            <a:spLocks noGrp="1"/>
          </p:cNvSpPr>
          <p:nvPr>
            <p:ph type="sldNum" sz="quarter" idx="12"/>
          </p:nvPr>
        </p:nvSpPr>
        <p:spPr/>
        <p:txBody>
          <a:bodyPr/>
          <a:lstStyle/>
          <a:p>
            <a:fld id="{52A81415-BBF9-4FCE-996B-C591D522F0CD}" type="slidenum">
              <a:rPr lang="en-GB" smtClean="0"/>
              <a:t>‹#›</a:t>
            </a:fld>
            <a:endParaRPr lang="en-GB"/>
          </a:p>
        </p:txBody>
      </p:sp>
    </p:spTree>
    <p:extLst>
      <p:ext uri="{BB962C8B-B14F-4D97-AF65-F5344CB8AC3E}">
        <p14:creationId xmlns:p14="http://schemas.microsoft.com/office/powerpoint/2010/main" val="326249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74B7-C0DB-4DF9-AC19-2E22CA62B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B8CD4B-0318-41FE-A486-904FE194A4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5B4D60-503A-4687-AB46-3F2918851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0B186-DCDA-4DC7-AA64-03F00E90D324}"/>
              </a:ext>
            </a:extLst>
          </p:cNvPr>
          <p:cNvSpPr>
            <a:spLocks noGrp="1"/>
          </p:cNvSpPr>
          <p:nvPr>
            <p:ph type="dt" sz="half" idx="10"/>
          </p:nvPr>
        </p:nvSpPr>
        <p:spPr/>
        <p:txBody>
          <a:bodyPr/>
          <a:lstStyle/>
          <a:p>
            <a:fld id="{A8DDD3E5-3567-4A9C-A946-48DA08F6C8BD}" type="datetimeFigureOut">
              <a:rPr lang="en-GB" smtClean="0"/>
              <a:t>30/11/2021</a:t>
            </a:fld>
            <a:endParaRPr lang="en-GB"/>
          </a:p>
        </p:txBody>
      </p:sp>
      <p:sp>
        <p:nvSpPr>
          <p:cNvPr id="6" name="Footer Placeholder 5">
            <a:extLst>
              <a:ext uri="{FF2B5EF4-FFF2-40B4-BE49-F238E27FC236}">
                <a16:creationId xmlns:a16="http://schemas.microsoft.com/office/drawing/2014/main" id="{3A44E5D1-4FCB-4181-BDFE-E17B6ADF73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74FB7F-AAF6-4E9B-B579-34D2FC820A46}"/>
              </a:ext>
            </a:extLst>
          </p:cNvPr>
          <p:cNvSpPr>
            <a:spLocks noGrp="1"/>
          </p:cNvSpPr>
          <p:nvPr>
            <p:ph type="sldNum" sz="quarter" idx="12"/>
          </p:nvPr>
        </p:nvSpPr>
        <p:spPr/>
        <p:txBody>
          <a:bodyPr/>
          <a:lstStyle/>
          <a:p>
            <a:fld id="{52A81415-BBF9-4FCE-996B-C591D522F0CD}" type="slidenum">
              <a:rPr lang="en-GB" smtClean="0"/>
              <a:t>‹#›</a:t>
            </a:fld>
            <a:endParaRPr lang="en-GB"/>
          </a:p>
        </p:txBody>
      </p:sp>
    </p:spTree>
    <p:extLst>
      <p:ext uri="{BB962C8B-B14F-4D97-AF65-F5344CB8AC3E}">
        <p14:creationId xmlns:p14="http://schemas.microsoft.com/office/powerpoint/2010/main" val="418439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257F-1E30-4B0F-8213-A846F1D13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31FC4F-6907-40A5-A800-4EFB9863C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D4832D-D342-4189-9C37-7F9BA6BB4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A4F66E-5B3A-4FFC-B095-39B8CEF7AB5C}"/>
              </a:ext>
            </a:extLst>
          </p:cNvPr>
          <p:cNvSpPr>
            <a:spLocks noGrp="1"/>
          </p:cNvSpPr>
          <p:nvPr>
            <p:ph type="dt" sz="half" idx="10"/>
          </p:nvPr>
        </p:nvSpPr>
        <p:spPr/>
        <p:txBody>
          <a:bodyPr/>
          <a:lstStyle/>
          <a:p>
            <a:fld id="{A8DDD3E5-3567-4A9C-A946-48DA08F6C8BD}" type="datetimeFigureOut">
              <a:rPr lang="en-GB" smtClean="0"/>
              <a:t>30/11/2021</a:t>
            </a:fld>
            <a:endParaRPr lang="en-GB"/>
          </a:p>
        </p:txBody>
      </p:sp>
      <p:sp>
        <p:nvSpPr>
          <p:cNvPr id="6" name="Footer Placeholder 5">
            <a:extLst>
              <a:ext uri="{FF2B5EF4-FFF2-40B4-BE49-F238E27FC236}">
                <a16:creationId xmlns:a16="http://schemas.microsoft.com/office/drawing/2014/main" id="{C5B2402B-D8BC-41F8-828E-83D8B0E010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EB3AFB-E5C0-4C69-A684-14DD84B2439F}"/>
              </a:ext>
            </a:extLst>
          </p:cNvPr>
          <p:cNvSpPr>
            <a:spLocks noGrp="1"/>
          </p:cNvSpPr>
          <p:nvPr>
            <p:ph type="sldNum" sz="quarter" idx="12"/>
          </p:nvPr>
        </p:nvSpPr>
        <p:spPr/>
        <p:txBody>
          <a:bodyPr/>
          <a:lstStyle/>
          <a:p>
            <a:fld id="{52A81415-BBF9-4FCE-996B-C591D522F0CD}" type="slidenum">
              <a:rPr lang="en-GB" smtClean="0"/>
              <a:t>‹#›</a:t>
            </a:fld>
            <a:endParaRPr lang="en-GB"/>
          </a:p>
        </p:txBody>
      </p:sp>
    </p:spTree>
    <p:extLst>
      <p:ext uri="{BB962C8B-B14F-4D97-AF65-F5344CB8AC3E}">
        <p14:creationId xmlns:p14="http://schemas.microsoft.com/office/powerpoint/2010/main" val="174358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6108DB-28E3-4FE1-B999-68544D3F4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59908A-81AF-4A5B-9405-4F967884E2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EC075-0897-4A11-9CAC-0B8DF8BE78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DD3E5-3567-4A9C-A946-48DA08F6C8BD}" type="datetimeFigureOut">
              <a:rPr lang="en-GB" smtClean="0"/>
              <a:t>30/11/2021</a:t>
            </a:fld>
            <a:endParaRPr lang="en-GB"/>
          </a:p>
        </p:txBody>
      </p:sp>
      <p:sp>
        <p:nvSpPr>
          <p:cNvPr id="5" name="Footer Placeholder 4">
            <a:extLst>
              <a:ext uri="{FF2B5EF4-FFF2-40B4-BE49-F238E27FC236}">
                <a16:creationId xmlns:a16="http://schemas.microsoft.com/office/drawing/2014/main" id="{3C82B676-026C-4964-BE8D-BAC495C8D4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8ABFB7-C152-4614-9AEE-9C357B7A5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81415-BBF9-4FCE-996B-C591D522F0CD}" type="slidenum">
              <a:rPr lang="en-GB" smtClean="0"/>
              <a:t>‹#›</a:t>
            </a:fld>
            <a:endParaRPr lang="en-GB"/>
          </a:p>
        </p:txBody>
      </p:sp>
    </p:spTree>
    <p:extLst>
      <p:ext uri="{BB962C8B-B14F-4D97-AF65-F5344CB8AC3E}">
        <p14:creationId xmlns:p14="http://schemas.microsoft.com/office/powerpoint/2010/main" val="1099475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info@mdia.gov.m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info@mdia.gov.m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dia.gov.mt/sa-guidelin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dia.gov.mt/ita-guidelin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dia.gov.mt/consultation/"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22A46E-C842-4D74-9907-E7E0446B8774}"/>
              </a:ext>
            </a:extLst>
          </p:cNvPr>
          <p:cNvSpPr>
            <a:spLocks noGrp="1"/>
          </p:cNvSpPr>
          <p:nvPr>
            <p:ph type="ctrTitle"/>
          </p:nvPr>
        </p:nvSpPr>
        <p:spPr>
          <a:xfrm>
            <a:off x="2026693" y="1030406"/>
            <a:ext cx="8147713" cy="3081242"/>
          </a:xfrm>
        </p:spPr>
        <p:txBody>
          <a:bodyPr anchor="ctr">
            <a:normAutofit/>
          </a:bodyPr>
          <a:lstStyle/>
          <a:p>
            <a:r>
              <a:rPr lang="en-GB" sz="4800">
                <a:solidFill>
                  <a:srgbClr val="FFFFFF"/>
                </a:solidFill>
              </a:rPr>
              <a:t>Interacting with MDIA </a:t>
            </a:r>
          </a:p>
        </p:txBody>
      </p:sp>
      <p:sp>
        <p:nvSpPr>
          <p:cNvPr id="3" name="Subtitle 2">
            <a:extLst>
              <a:ext uri="{FF2B5EF4-FFF2-40B4-BE49-F238E27FC236}">
                <a16:creationId xmlns:a16="http://schemas.microsoft.com/office/drawing/2014/main" id="{A0CBF32A-719D-4C4A-BC40-738E33138764}"/>
              </a:ext>
            </a:extLst>
          </p:cNvPr>
          <p:cNvSpPr>
            <a:spLocks noGrp="1"/>
          </p:cNvSpPr>
          <p:nvPr>
            <p:ph type="subTitle" idx="1"/>
          </p:nvPr>
        </p:nvSpPr>
        <p:spPr>
          <a:xfrm>
            <a:off x="1559943" y="5171093"/>
            <a:ext cx="9078628" cy="860620"/>
          </a:xfrm>
        </p:spPr>
        <p:txBody>
          <a:bodyPr anchor="ctr">
            <a:normAutofit/>
          </a:bodyPr>
          <a:lstStyle/>
          <a:p>
            <a:r>
              <a:rPr lang="en-GB" sz="2200" dirty="0">
                <a:solidFill>
                  <a:srgbClr val="FFFFFF"/>
                </a:solidFill>
                <a:effectLst/>
                <a:latin typeface="Arial" panose="020B0604020202020204" pitchFamily="34" charset="0"/>
                <a:ea typeface="Calibri" panose="020F0502020204030204" pitchFamily="34" charset="0"/>
              </a:rPr>
              <a:t>An Overview of MDIA’s currently available </a:t>
            </a:r>
            <a:r>
              <a:rPr lang="en-GB" sz="2200" dirty="0">
                <a:solidFill>
                  <a:srgbClr val="FFFFFF"/>
                </a:solidFill>
                <a:latin typeface="Arial" panose="020B0604020202020204" pitchFamily="34" charset="0"/>
                <a:ea typeface="Calibri" panose="020F0502020204030204" pitchFamily="34" charset="0"/>
              </a:rPr>
              <a:t>tech-certification </a:t>
            </a:r>
            <a:r>
              <a:rPr lang="en-GB" sz="2200" dirty="0">
                <a:solidFill>
                  <a:srgbClr val="FFFFFF"/>
                </a:solidFill>
                <a:effectLst/>
                <a:latin typeface="Arial" panose="020B0604020202020204" pitchFamily="34" charset="0"/>
                <a:ea typeface="Calibri" panose="020F0502020204030204" pitchFamily="34" charset="0"/>
              </a:rPr>
              <a:t>regime</a:t>
            </a:r>
          </a:p>
          <a:p>
            <a:r>
              <a:rPr lang="en-GB" sz="2200" dirty="0">
                <a:solidFill>
                  <a:srgbClr val="FFFFFF"/>
                </a:solidFill>
                <a:latin typeface="Arial" panose="020B0604020202020204" pitchFamily="34" charset="0"/>
              </a:rPr>
              <a:t>(session 10:45AM – 11:15AM)</a:t>
            </a:r>
            <a:endParaRPr lang="en-GB" sz="2200" dirty="0">
              <a:solidFill>
                <a:srgbClr val="FFFFFF"/>
              </a:solidFill>
            </a:endParaRPr>
          </a:p>
        </p:txBody>
      </p:sp>
    </p:spTree>
    <p:extLst>
      <p:ext uri="{BB962C8B-B14F-4D97-AF65-F5344CB8AC3E}">
        <p14:creationId xmlns:p14="http://schemas.microsoft.com/office/powerpoint/2010/main" val="239500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C68754-1354-4C4C-8266-DFD7E31412DC}"/>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Remember: The Overall Guiding Principle</a:t>
            </a:r>
            <a:endParaRPr lang="en-GB" sz="4000">
              <a:solidFill>
                <a:srgbClr val="FFFFFF"/>
              </a:solidFill>
            </a:endParaRPr>
          </a:p>
        </p:txBody>
      </p:sp>
      <p:sp>
        <p:nvSpPr>
          <p:cNvPr id="3" name="Content Placeholder 2">
            <a:extLst>
              <a:ext uri="{FF2B5EF4-FFF2-40B4-BE49-F238E27FC236}">
                <a16:creationId xmlns:a16="http://schemas.microsoft.com/office/drawing/2014/main" id="{F2988C6C-ABBA-4C05-967F-82E268F552B0}"/>
              </a:ext>
            </a:extLst>
          </p:cNvPr>
          <p:cNvSpPr>
            <a:spLocks noGrp="1"/>
          </p:cNvSpPr>
          <p:nvPr>
            <p:ph idx="1"/>
          </p:nvPr>
        </p:nvSpPr>
        <p:spPr>
          <a:xfrm>
            <a:off x="4810259" y="649480"/>
            <a:ext cx="6555347" cy="5546047"/>
          </a:xfrm>
        </p:spPr>
        <p:txBody>
          <a:bodyPr anchor="ctr">
            <a:normAutofit/>
          </a:bodyPr>
          <a:lstStyle/>
          <a:p>
            <a:pPr algn="just"/>
            <a:r>
              <a:rPr lang="en-GB" sz="2000" dirty="0"/>
              <a:t>Always do get in touch with MDIA for a good technology-driven discussion.</a:t>
            </a:r>
          </a:p>
          <a:p>
            <a:r>
              <a:rPr lang="en-GB" sz="2000" dirty="0"/>
              <a:t>We acknowledge that every technology is setup differently and legislation can be clumsy at tackling it (more on that on the aims of the MDIA-TAAF framework by CTO)</a:t>
            </a:r>
          </a:p>
          <a:p>
            <a:endParaRPr lang="en-GB" sz="2000" dirty="0"/>
          </a:p>
          <a:p>
            <a:r>
              <a:rPr lang="en-GB" sz="2000" dirty="0"/>
              <a:t>Direct contact through </a:t>
            </a:r>
            <a:r>
              <a:rPr lang="en-GB" sz="2000" dirty="0">
                <a:hlinkClick r:id="rId2"/>
              </a:rPr>
              <a:t>info@mdia.gov.mt</a:t>
            </a:r>
            <a:endParaRPr lang="en-GB" sz="2000" dirty="0"/>
          </a:p>
          <a:p>
            <a:r>
              <a:rPr lang="en-GB" sz="2000" dirty="0"/>
              <a:t>Contact the authority for a meeting to understand your service and/or technology.</a:t>
            </a:r>
          </a:p>
          <a:p>
            <a:pPr lvl="1"/>
            <a:r>
              <a:rPr lang="en-GB" sz="2000" dirty="0"/>
              <a:t>Only then you can be guided directly to the best path and available options for you.</a:t>
            </a:r>
          </a:p>
        </p:txBody>
      </p:sp>
    </p:spTree>
    <p:extLst>
      <p:ext uri="{BB962C8B-B14F-4D97-AF65-F5344CB8AC3E}">
        <p14:creationId xmlns:p14="http://schemas.microsoft.com/office/powerpoint/2010/main" val="1145493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4" name="Content Placeholder 3">
            <a:extLst>
              <a:ext uri="{FF2B5EF4-FFF2-40B4-BE49-F238E27FC236}">
                <a16:creationId xmlns:a16="http://schemas.microsoft.com/office/drawing/2014/main" id="{82E4EB92-3313-4CA2-9E1B-E4491D1C90AE}"/>
              </a:ext>
            </a:extLst>
          </p:cNvPr>
          <p:cNvPicPr>
            <a:picLocks noGrp="1" noChangeAspect="1"/>
          </p:cNvPicPr>
          <p:nvPr>
            <p:ph idx="1"/>
          </p:nvPr>
        </p:nvPicPr>
        <p:blipFill rotWithShape="1">
          <a:blip r:embed="rId2"/>
          <a:srcRect r="-1" b="5467"/>
          <a:stretch/>
        </p:blipFill>
        <p:spPr>
          <a:xfrm>
            <a:off x="20" y="655"/>
            <a:ext cx="8115280" cy="4468659"/>
          </a:xfrm>
          <a:prstGeom prst="rect">
            <a:avLst/>
          </a:prstGeom>
        </p:spPr>
      </p:pic>
      <p:sp>
        <p:nvSpPr>
          <p:cNvPr id="57" name="Rectangle 56">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466372"/>
            <a:ext cx="12191998" cy="2390128"/>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464543"/>
            <a:ext cx="8115300" cy="23919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69" y="4466372"/>
            <a:ext cx="12201266" cy="2390128"/>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8" y="4466372"/>
            <a:ext cx="4081336" cy="2390128"/>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4">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35" y="4486258"/>
            <a:ext cx="12194550" cy="1968154"/>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66">
            <a:extLst>
              <a:ext uri="{FF2B5EF4-FFF2-40B4-BE49-F238E27FC236}">
                <a16:creationId xmlns:a16="http://schemas.microsoft.com/office/drawing/2014/main" id="{D625ED14-F0D2-4FCA-87F3-4E3D2A03D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6748954" y="2254165"/>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1">
                  <a:alpha val="0"/>
                </a:schemeClr>
              </a:gs>
              <a:gs pos="85000">
                <a:schemeClr val="accent1">
                  <a:alpha val="17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08E1EF0-0B40-49D2-8766-B692C5C20640}"/>
              </a:ext>
            </a:extLst>
          </p:cNvPr>
          <p:cNvSpPr>
            <a:spLocks noGrp="1"/>
          </p:cNvSpPr>
          <p:nvPr>
            <p:ph type="title"/>
          </p:nvPr>
        </p:nvSpPr>
        <p:spPr>
          <a:xfrm>
            <a:off x="1127573" y="4905953"/>
            <a:ext cx="9932691" cy="858742"/>
          </a:xfrm>
        </p:spPr>
        <p:txBody>
          <a:bodyPr vert="horz" lIns="91440" tIns="45720" rIns="91440" bIns="45720" rtlCol="0" anchor="ctr">
            <a:normAutofit fontScale="90000"/>
          </a:bodyPr>
          <a:lstStyle/>
          <a:p>
            <a:r>
              <a:rPr lang="en-US" sz="4800" kern="1200" dirty="0">
                <a:solidFill>
                  <a:srgbClr val="FFFFFF"/>
                </a:solidFill>
                <a:latin typeface="+mj-lt"/>
                <a:ea typeface="+mj-ea"/>
                <a:cs typeface="+mj-cs"/>
              </a:rPr>
              <a:t>THANK YOU</a:t>
            </a:r>
            <a:br>
              <a:rPr lang="en-US" sz="4800" kern="1200" dirty="0">
                <a:solidFill>
                  <a:srgbClr val="FFFFFF"/>
                </a:solidFill>
                <a:latin typeface="+mj-lt"/>
                <a:ea typeface="+mj-ea"/>
                <a:cs typeface="+mj-cs"/>
              </a:rPr>
            </a:br>
            <a:r>
              <a:rPr lang="en-US" sz="1600" kern="1200" dirty="0">
                <a:solidFill>
                  <a:srgbClr val="FFFFFF"/>
                </a:solidFill>
                <a:latin typeface="+mj-lt"/>
                <a:ea typeface="+mj-ea"/>
                <a:cs typeface="+mj-cs"/>
              </a:rPr>
              <a:t>Email: Trevor.Sammut@mdia.gov.mt</a:t>
            </a:r>
          </a:p>
        </p:txBody>
      </p:sp>
      <p:pic>
        <p:nvPicPr>
          <p:cNvPr id="6" name="Picture 5" descr="Qr code&#10;&#10;Description automatically generated">
            <a:extLst>
              <a:ext uri="{FF2B5EF4-FFF2-40B4-BE49-F238E27FC236}">
                <a16:creationId xmlns:a16="http://schemas.microsoft.com/office/drawing/2014/main" id="{A0034145-0A32-473B-AA3F-A0C0B0E24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569" y="192739"/>
            <a:ext cx="4052686" cy="4052686"/>
          </a:xfrm>
          <a:prstGeom prst="rect">
            <a:avLst/>
          </a:prstGeom>
        </p:spPr>
      </p:pic>
    </p:spTree>
    <p:extLst>
      <p:ext uri="{BB962C8B-B14F-4D97-AF65-F5344CB8AC3E}">
        <p14:creationId xmlns:p14="http://schemas.microsoft.com/office/powerpoint/2010/main" val="76001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C68754-1354-4C4C-8266-DFD7E31412DC}"/>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Overall Guiding Principle</a:t>
            </a:r>
          </a:p>
        </p:txBody>
      </p:sp>
      <p:sp>
        <p:nvSpPr>
          <p:cNvPr id="3" name="Content Placeholder 2">
            <a:extLst>
              <a:ext uri="{FF2B5EF4-FFF2-40B4-BE49-F238E27FC236}">
                <a16:creationId xmlns:a16="http://schemas.microsoft.com/office/drawing/2014/main" id="{F2988C6C-ABBA-4C05-967F-82E268F552B0}"/>
              </a:ext>
            </a:extLst>
          </p:cNvPr>
          <p:cNvSpPr>
            <a:spLocks noGrp="1"/>
          </p:cNvSpPr>
          <p:nvPr>
            <p:ph idx="1"/>
          </p:nvPr>
        </p:nvSpPr>
        <p:spPr>
          <a:xfrm>
            <a:off x="1371599" y="2318197"/>
            <a:ext cx="9724031" cy="3683358"/>
          </a:xfrm>
        </p:spPr>
        <p:txBody>
          <a:bodyPr anchor="ctr">
            <a:normAutofit/>
          </a:bodyPr>
          <a:lstStyle/>
          <a:p>
            <a:r>
              <a:rPr lang="en-GB" sz="2000" dirty="0"/>
              <a:t>Direct contact through </a:t>
            </a:r>
            <a:r>
              <a:rPr lang="en-GB" sz="2000" dirty="0">
                <a:hlinkClick r:id="rId2"/>
              </a:rPr>
              <a:t>info@mdia.gov.mt</a:t>
            </a:r>
            <a:endParaRPr lang="en-GB" sz="2000" dirty="0"/>
          </a:p>
          <a:p>
            <a:r>
              <a:rPr lang="en-GB" sz="2000" dirty="0"/>
              <a:t>Contact the authority for a meeting to understand your service and/or technology.</a:t>
            </a:r>
          </a:p>
          <a:p>
            <a:pPr lvl="1"/>
            <a:r>
              <a:rPr lang="en-GB" sz="1600" dirty="0"/>
              <a:t>Only then you can be guided directly to the best path and available options for you.</a:t>
            </a:r>
          </a:p>
          <a:p>
            <a:pPr lvl="1"/>
            <a:r>
              <a:rPr lang="en-GB" sz="1600" dirty="0"/>
              <a:t>We want to understand your goals, target clients </a:t>
            </a:r>
            <a:r>
              <a:rPr lang="en-GB" sz="1600"/>
              <a:t>and needs</a:t>
            </a:r>
            <a:endParaRPr lang="en-GB" sz="1600" dirty="0"/>
          </a:p>
        </p:txBody>
      </p:sp>
    </p:spTree>
    <p:extLst>
      <p:ext uri="{BB962C8B-B14F-4D97-AF65-F5344CB8AC3E}">
        <p14:creationId xmlns:p14="http://schemas.microsoft.com/office/powerpoint/2010/main" val="650231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94A28-673B-46A6-807E-E8EE5FC130DB}"/>
              </a:ext>
            </a:extLst>
          </p:cNvPr>
          <p:cNvSpPr>
            <a:spLocks noGrp="1"/>
          </p:cNvSpPr>
          <p:nvPr>
            <p:ph type="title"/>
          </p:nvPr>
        </p:nvSpPr>
        <p:spPr>
          <a:xfrm>
            <a:off x="1136398" y="502021"/>
            <a:ext cx="4897510" cy="1642969"/>
          </a:xfrm>
        </p:spPr>
        <p:txBody>
          <a:bodyPr anchor="b">
            <a:normAutofit/>
          </a:bodyPr>
          <a:lstStyle/>
          <a:p>
            <a:r>
              <a:rPr lang="en-GB" sz="3700" dirty="0"/>
              <a:t>Are you recognised by the Authority as a possible ITA?</a:t>
            </a:r>
          </a:p>
        </p:txBody>
      </p:sp>
      <p:sp>
        <p:nvSpPr>
          <p:cNvPr id="3" name="Content Placeholder 2">
            <a:extLst>
              <a:ext uri="{FF2B5EF4-FFF2-40B4-BE49-F238E27FC236}">
                <a16:creationId xmlns:a16="http://schemas.microsoft.com/office/drawing/2014/main" id="{F1F8D1D0-F30E-411B-A15F-AFA8AF3A39D2}"/>
              </a:ext>
            </a:extLst>
          </p:cNvPr>
          <p:cNvSpPr>
            <a:spLocks noGrp="1"/>
          </p:cNvSpPr>
          <p:nvPr>
            <p:ph idx="1"/>
          </p:nvPr>
        </p:nvSpPr>
        <p:spPr>
          <a:xfrm>
            <a:off x="1136397" y="2418408"/>
            <a:ext cx="4959603" cy="3522569"/>
          </a:xfrm>
        </p:spPr>
        <p:txBody>
          <a:bodyPr anchor="t">
            <a:normAutofit/>
          </a:bodyPr>
          <a:lstStyle/>
          <a:p>
            <a:r>
              <a:rPr lang="en-GB" sz="2000" dirty="0"/>
              <a:t>ITA = Innovative Technology Arrangement</a:t>
            </a:r>
          </a:p>
          <a:p>
            <a:r>
              <a:rPr lang="en-GB" sz="2000" dirty="0"/>
              <a:t>A legal term in (Chap 592) ITAS ACT of the LAWS OF MALTA that initially focused heavily on structures related to DLT.</a:t>
            </a:r>
          </a:p>
          <a:p>
            <a:r>
              <a:rPr lang="en-GB" sz="2000" dirty="0"/>
              <a:t>This regulatory/technological term that was widened through LN 389/2020 as follows:</a:t>
            </a:r>
          </a:p>
          <a:p>
            <a:endParaRPr lang="en-GB" sz="2000" dirty="0"/>
          </a:p>
          <a:p>
            <a:endParaRPr lang="en-GB" sz="2000" dirty="0"/>
          </a:p>
        </p:txBody>
      </p:sp>
      <p:pic>
        <p:nvPicPr>
          <p:cNvPr id="5" name="Picture 4">
            <a:extLst>
              <a:ext uri="{FF2B5EF4-FFF2-40B4-BE49-F238E27FC236}">
                <a16:creationId xmlns:a16="http://schemas.microsoft.com/office/drawing/2014/main" id="{1D7F9422-2851-4BBF-94D7-0D6E4037A696}"/>
              </a:ext>
            </a:extLst>
          </p:cNvPr>
          <p:cNvPicPr>
            <a:picLocks noChangeAspect="1"/>
          </p:cNvPicPr>
          <p:nvPr/>
        </p:nvPicPr>
        <p:blipFill>
          <a:blip r:embed="rId2"/>
          <a:stretch>
            <a:fillRect/>
          </a:stretch>
        </p:blipFill>
        <p:spPr>
          <a:xfrm>
            <a:off x="6512442" y="2006382"/>
            <a:ext cx="5201023" cy="2431478"/>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23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494A28-673B-46A6-807E-E8EE5FC130DB}"/>
              </a:ext>
            </a:extLst>
          </p:cNvPr>
          <p:cNvSpPr>
            <a:spLocks noGrp="1"/>
          </p:cNvSpPr>
          <p:nvPr>
            <p:ph type="title"/>
          </p:nvPr>
        </p:nvSpPr>
        <p:spPr>
          <a:xfrm>
            <a:off x="1136398" y="502021"/>
            <a:ext cx="4897510" cy="1642969"/>
          </a:xfrm>
        </p:spPr>
        <p:txBody>
          <a:bodyPr anchor="b">
            <a:normAutofit/>
          </a:bodyPr>
          <a:lstStyle/>
          <a:p>
            <a:r>
              <a:rPr lang="en-GB" sz="3700" dirty="0"/>
              <a:t>If you want to register as a possible ITA Service Provider.</a:t>
            </a:r>
          </a:p>
        </p:txBody>
      </p:sp>
      <p:sp>
        <p:nvSpPr>
          <p:cNvPr id="3" name="Content Placeholder 2">
            <a:extLst>
              <a:ext uri="{FF2B5EF4-FFF2-40B4-BE49-F238E27FC236}">
                <a16:creationId xmlns:a16="http://schemas.microsoft.com/office/drawing/2014/main" id="{F1F8D1D0-F30E-411B-A15F-AFA8AF3A39D2}"/>
              </a:ext>
            </a:extLst>
          </p:cNvPr>
          <p:cNvSpPr>
            <a:spLocks noGrp="1"/>
          </p:cNvSpPr>
          <p:nvPr>
            <p:ph idx="1"/>
          </p:nvPr>
        </p:nvSpPr>
        <p:spPr>
          <a:xfrm>
            <a:off x="1136397" y="2418408"/>
            <a:ext cx="4959603" cy="3522569"/>
          </a:xfrm>
        </p:spPr>
        <p:txBody>
          <a:bodyPr anchor="t">
            <a:normAutofit/>
          </a:bodyPr>
          <a:lstStyle/>
          <a:p>
            <a:r>
              <a:rPr lang="en-GB" sz="2000" dirty="0"/>
              <a:t>Technical Administrator Registration</a:t>
            </a:r>
          </a:p>
          <a:p>
            <a:endParaRPr lang="en-GB" sz="2000" dirty="0"/>
          </a:p>
          <a:p>
            <a:r>
              <a:rPr lang="en-GB" sz="2000" dirty="0"/>
              <a:t>Systems Auditor Registration</a:t>
            </a:r>
          </a:p>
          <a:p>
            <a:endParaRPr lang="en-GB" sz="2000" dirty="0"/>
          </a:p>
          <a:p>
            <a:endParaRPr lang="en-GB" sz="2000" dirty="0"/>
          </a:p>
        </p:txBody>
      </p:sp>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4AE4097-EBF8-4BBE-BC53-2D707EB8081D}"/>
              </a:ext>
            </a:extLst>
          </p:cNvPr>
          <p:cNvPicPr/>
          <p:nvPr/>
        </p:nvPicPr>
        <p:blipFill>
          <a:blip r:embed="rId2"/>
          <a:stretch>
            <a:fillRect/>
          </a:stretch>
        </p:blipFill>
        <p:spPr>
          <a:xfrm>
            <a:off x="6033908" y="1355909"/>
            <a:ext cx="5731510" cy="3759200"/>
          </a:xfrm>
          <a:prstGeom prst="rect">
            <a:avLst/>
          </a:prstGeom>
        </p:spPr>
      </p:pic>
    </p:spTree>
    <p:extLst>
      <p:ext uri="{BB962C8B-B14F-4D97-AF65-F5344CB8AC3E}">
        <p14:creationId xmlns:p14="http://schemas.microsoft.com/office/powerpoint/2010/main" val="143449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25CF1-4AD7-4B07-9117-F2F0BACD804C}"/>
              </a:ext>
            </a:extLst>
          </p:cNvPr>
          <p:cNvSpPr>
            <a:spLocks noGrp="1"/>
          </p:cNvSpPr>
          <p:nvPr>
            <p:ph type="title"/>
          </p:nvPr>
        </p:nvSpPr>
        <p:spPr>
          <a:xfrm>
            <a:off x="1136397" y="502021"/>
            <a:ext cx="4959603" cy="1642969"/>
          </a:xfrm>
        </p:spPr>
        <p:txBody>
          <a:bodyPr anchor="b">
            <a:normAutofit/>
          </a:bodyPr>
          <a:lstStyle/>
          <a:p>
            <a:r>
              <a:rPr lang="en-GB" sz="4000" dirty="0"/>
              <a:t>MDIA Guidelines (Systems Auditors)</a:t>
            </a:r>
          </a:p>
        </p:txBody>
      </p:sp>
      <p:sp>
        <p:nvSpPr>
          <p:cNvPr id="3" name="Content Placeholder 2">
            <a:extLst>
              <a:ext uri="{FF2B5EF4-FFF2-40B4-BE49-F238E27FC236}">
                <a16:creationId xmlns:a16="http://schemas.microsoft.com/office/drawing/2014/main" id="{C1E0445E-27BC-4A11-9165-8B24B9BDB28D}"/>
              </a:ext>
            </a:extLst>
          </p:cNvPr>
          <p:cNvSpPr>
            <a:spLocks noGrp="1"/>
          </p:cNvSpPr>
          <p:nvPr>
            <p:ph idx="1"/>
          </p:nvPr>
        </p:nvSpPr>
        <p:spPr>
          <a:xfrm>
            <a:off x="1136397" y="2418408"/>
            <a:ext cx="4959603" cy="3522569"/>
          </a:xfrm>
        </p:spPr>
        <p:txBody>
          <a:bodyPr anchor="t">
            <a:normAutofit/>
          </a:bodyPr>
          <a:lstStyle/>
          <a:p>
            <a:r>
              <a:rPr lang="en-GB" sz="2000" dirty="0"/>
              <a:t>MDIA Guidelines contain key information as in relation to:</a:t>
            </a:r>
          </a:p>
          <a:p>
            <a:pPr lvl="1"/>
            <a:r>
              <a:rPr lang="en-GB" sz="2000" dirty="0"/>
              <a:t>Expected Control Objectives</a:t>
            </a:r>
          </a:p>
          <a:p>
            <a:pPr lvl="1"/>
            <a:r>
              <a:rPr lang="en-GB" sz="2000" dirty="0"/>
              <a:t>Expected Methodology of Audit</a:t>
            </a:r>
          </a:p>
          <a:p>
            <a:pPr lvl="1"/>
            <a:r>
              <a:rPr lang="en-GB" sz="2000" dirty="0"/>
              <a:t>Frequency of the Audits (TYPE I and TYPE II)</a:t>
            </a:r>
          </a:p>
          <a:p>
            <a:pPr lvl="1"/>
            <a:r>
              <a:rPr lang="en-GB" sz="2000" dirty="0"/>
              <a:t>Publicly available at: </a:t>
            </a:r>
            <a:r>
              <a:rPr lang="en-GB" sz="2000" dirty="0">
                <a:hlinkClick r:id="rId2"/>
              </a:rPr>
              <a:t>https://mdia.gov.mt/sa-guidelines/</a:t>
            </a:r>
            <a:endParaRPr lang="en-GB" sz="2000" dirty="0"/>
          </a:p>
          <a:p>
            <a:pPr lvl="1"/>
            <a:r>
              <a:rPr lang="en-GB" sz="2000" dirty="0"/>
              <a:t>Focus on Part A, B, C bundled on purpose as a starting guide.</a:t>
            </a:r>
          </a:p>
          <a:p>
            <a:pPr lvl="1"/>
            <a:endParaRPr lang="en-GB" sz="2000" dirty="0"/>
          </a:p>
        </p:txBody>
      </p:sp>
      <p:pic>
        <p:nvPicPr>
          <p:cNvPr id="5" name="Picture 4">
            <a:extLst>
              <a:ext uri="{FF2B5EF4-FFF2-40B4-BE49-F238E27FC236}">
                <a16:creationId xmlns:a16="http://schemas.microsoft.com/office/drawing/2014/main" id="{F4041C08-C35E-42CA-B9A3-B92BC22CBA91}"/>
              </a:ext>
            </a:extLst>
          </p:cNvPr>
          <p:cNvPicPr>
            <a:picLocks noChangeAspect="1"/>
          </p:cNvPicPr>
          <p:nvPr/>
        </p:nvPicPr>
        <p:blipFill>
          <a:blip r:embed="rId3"/>
          <a:stretch>
            <a:fillRect/>
          </a:stretch>
        </p:blipFill>
        <p:spPr>
          <a:xfrm>
            <a:off x="6512442" y="1986878"/>
            <a:ext cx="5201023" cy="2470486"/>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80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276ED6E-7E29-4C06-8726-1D788BC65851}"/>
              </a:ext>
            </a:extLst>
          </p:cNvPr>
          <p:cNvPicPr>
            <a:picLocks noChangeAspect="1"/>
          </p:cNvPicPr>
          <p:nvPr/>
        </p:nvPicPr>
        <p:blipFill>
          <a:blip r:embed="rId2"/>
          <a:stretch>
            <a:fillRect/>
          </a:stretch>
        </p:blipFill>
        <p:spPr>
          <a:xfrm>
            <a:off x="5215209" y="820520"/>
            <a:ext cx="6494190" cy="3652982"/>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E0445E-27BC-4A11-9165-8B24B9BDB28D}"/>
              </a:ext>
            </a:extLst>
          </p:cNvPr>
          <p:cNvSpPr>
            <a:spLocks noGrp="1"/>
          </p:cNvSpPr>
          <p:nvPr>
            <p:ph idx="1"/>
          </p:nvPr>
        </p:nvSpPr>
        <p:spPr>
          <a:xfrm>
            <a:off x="1136397" y="2418408"/>
            <a:ext cx="5831670" cy="3522569"/>
          </a:xfrm>
        </p:spPr>
        <p:txBody>
          <a:bodyPr anchor="t">
            <a:normAutofit fontScale="92500"/>
          </a:bodyPr>
          <a:lstStyle/>
          <a:p>
            <a:pPr algn="just"/>
            <a:r>
              <a:rPr lang="en-GB" sz="2000" dirty="0"/>
              <a:t>MDIA ITA-Guidelines contain key information as in relation to:</a:t>
            </a:r>
          </a:p>
          <a:p>
            <a:pPr lvl="2" algn="just">
              <a:lnSpc>
                <a:spcPct val="100000"/>
              </a:lnSpc>
            </a:pPr>
            <a:r>
              <a:rPr lang="en-GB" sz="1500" dirty="0"/>
              <a:t>Application Process (explaining STAGE 1 (letter of intent) and subsequently STAGE 2).</a:t>
            </a:r>
          </a:p>
          <a:p>
            <a:pPr lvl="2" algn="just">
              <a:lnSpc>
                <a:spcPct val="100000"/>
              </a:lnSpc>
            </a:pPr>
            <a:endParaRPr lang="en-GB" sz="1500" dirty="0"/>
          </a:p>
          <a:p>
            <a:pPr lvl="1" algn="just"/>
            <a:r>
              <a:rPr lang="en-GB" sz="2000" dirty="0"/>
              <a:t>STAGE 1</a:t>
            </a:r>
          </a:p>
          <a:p>
            <a:pPr lvl="2"/>
            <a:r>
              <a:rPr lang="en-GB" sz="1500" dirty="0"/>
              <a:t>The Authority will need to ascertain that the ITA meets the generic and specific requirements contemplated within the ITAS Act. Apart from looking at the technological aspect, prior to issuing a Certificate, the Authority will also need to ascertain that the Applicant of the ITA, as well as, key functionaries are of good repute and standing. In this respect, the Applicant is required to complete and submit an ITA Application Form to the Authority. </a:t>
            </a:r>
            <a:br>
              <a:rPr lang="en-GB" sz="1500" dirty="0"/>
            </a:br>
            <a:endParaRPr lang="en-GB" sz="1500" dirty="0"/>
          </a:p>
        </p:txBody>
      </p:sp>
      <p:sp>
        <p:nvSpPr>
          <p:cNvPr id="2" name="Title 1">
            <a:extLst>
              <a:ext uri="{FF2B5EF4-FFF2-40B4-BE49-F238E27FC236}">
                <a16:creationId xmlns:a16="http://schemas.microsoft.com/office/drawing/2014/main" id="{16625CF1-4AD7-4B07-9117-F2F0BACD804C}"/>
              </a:ext>
            </a:extLst>
          </p:cNvPr>
          <p:cNvSpPr>
            <a:spLocks noGrp="1"/>
          </p:cNvSpPr>
          <p:nvPr>
            <p:ph type="title"/>
          </p:nvPr>
        </p:nvSpPr>
        <p:spPr>
          <a:xfrm>
            <a:off x="1136397" y="502021"/>
            <a:ext cx="4959603" cy="1642969"/>
          </a:xfrm>
        </p:spPr>
        <p:txBody>
          <a:bodyPr anchor="b">
            <a:normAutofit fontScale="90000"/>
          </a:bodyPr>
          <a:lstStyle/>
          <a:p>
            <a:r>
              <a:rPr lang="en-GB" sz="4000" dirty="0"/>
              <a:t>MDIA Guidelines (Innovative Technology Arrangement - ITA)</a:t>
            </a:r>
          </a:p>
        </p:txBody>
      </p:sp>
    </p:spTree>
    <p:extLst>
      <p:ext uri="{BB962C8B-B14F-4D97-AF65-F5344CB8AC3E}">
        <p14:creationId xmlns:p14="http://schemas.microsoft.com/office/powerpoint/2010/main" val="45604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276ED6E-7E29-4C06-8726-1D788BC65851}"/>
              </a:ext>
            </a:extLst>
          </p:cNvPr>
          <p:cNvPicPr>
            <a:picLocks noChangeAspect="1"/>
          </p:cNvPicPr>
          <p:nvPr/>
        </p:nvPicPr>
        <p:blipFill>
          <a:blip r:embed="rId2"/>
          <a:stretch>
            <a:fillRect/>
          </a:stretch>
        </p:blipFill>
        <p:spPr>
          <a:xfrm>
            <a:off x="5215209" y="820520"/>
            <a:ext cx="6494190" cy="3652982"/>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E0445E-27BC-4A11-9165-8B24B9BDB28D}"/>
              </a:ext>
            </a:extLst>
          </p:cNvPr>
          <p:cNvSpPr>
            <a:spLocks noGrp="1"/>
          </p:cNvSpPr>
          <p:nvPr>
            <p:ph idx="1"/>
          </p:nvPr>
        </p:nvSpPr>
        <p:spPr>
          <a:xfrm>
            <a:off x="1136397" y="2418408"/>
            <a:ext cx="5831670" cy="3522569"/>
          </a:xfrm>
        </p:spPr>
        <p:txBody>
          <a:bodyPr anchor="t">
            <a:normAutofit lnSpcReduction="10000"/>
          </a:bodyPr>
          <a:lstStyle/>
          <a:p>
            <a:pPr algn="just"/>
            <a:r>
              <a:rPr lang="en-GB" sz="2000" dirty="0"/>
              <a:t>STAGE 2</a:t>
            </a:r>
          </a:p>
          <a:p>
            <a:pPr algn="just"/>
            <a:endParaRPr lang="en-GB" sz="2000" dirty="0"/>
          </a:p>
          <a:p>
            <a:pPr lvl="1"/>
            <a:r>
              <a:rPr lang="en-GB" sz="1400" dirty="0"/>
              <a:t>Following receipt of the Letter of Intent, the Applicant shall engage with the Systems Auditor to carry out the Systems Audit as indicated by the Authority. Upon conclusion of the Systems Audit and receipt of the Systems Auditor Report, the Applicant shall forward the Systems Audit Report to the Authority to initiate the second stage of the certification application process. This submission shall be accompanied by the second instalment of the Processing Fee. .</a:t>
            </a:r>
          </a:p>
          <a:p>
            <a:pPr lvl="1" algn="just">
              <a:lnSpc>
                <a:spcPct val="100000"/>
              </a:lnSpc>
            </a:pPr>
            <a:endParaRPr lang="en-GB" sz="1400" dirty="0"/>
          </a:p>
          <a:p>
            <a:pPr lvl="1">
              <a:lnSpc>
                <a:spcPct val="100000"/>
              </a:lnSpc>
            </a:pPr>
            <a:r>
              <a:rPr lang="en-GB" sz="1400" dirty="0"/>
              <a:t>Upon a positive conclusion of this stage, the Authority will issue the Certification of the ITA and update the Register of Recognitions accordingly. In line with the Third Schedule of the ITAS Act, the ITA Certification shall be valid for a term of two years.</a:t>
            </a:r>
            <a:br>
              <a:rPr lang="en-GB" sz="1400" dirty="0">
                <a:solidFill>
                  <a:srgbClr val="000000"/>
                </a:solidFill>
                <a:latin typeface="Tahoma" panose="020B0604030504040204" pitchFamily="34" charset="0"/>
              </a:rPr>
            </a:br>
            <a:endParaRPr lang="en-GB" sz="1400" dirty="0">
              <a:solidFill>
                <a:srgbClr val="000000"/>
              </a:solidFill>
              <a:latin typeface="Tahoma" panose="020B0604030504040204" pitchFamily="34" charset="0"/>
            </a:endParaRPr>
          </a:p>
        </p:txBody>
      </p:sp>
      <p:sp>
        <p:nvSpPr>
          <p:cNvPr id="2" name="Title 1">
            <a:extLst>
              <a:ext uri="{FF2B5EF4-FFF2-40B4-BE49-F238E27FC236}">
                <a16:creationId xmlns:a16="http://schemas.microsoft.com/office/drawing/2014/main" id="{16625CF1-4AD7-4B07-9117-F2F0BACD804C}"/>
              </a:ext>
            </a:extLst>
          </p:cNvPr>
          <p:cNvSpPr>
            <a:spLocks noGrp="1"/>
          </p:cNvSpPr>
          <p:nvPr>
            <p:ph type="title"/>
          </p:nvPr>
        </p:nvSpPr>
        <p:spPr>
          <a:xfrm>
            <a:off x="1136397" y="502021"/>
            <a:ext cx="4959603" cy="1642969"/>
          </a:xfrm>
        </p:spPr>
        <p:txBody>
          <a:bodyPr anchor="b">
            <a:normAutofit fontScale="90000"/>
          </a:bodyPr>
          <a:lstStyle/>
          <a:p>
            <a:r>
              <a:rPr lang="en-GB" sz="4000" dirty="0"/>
              <a:t>MDIA Guidelines (Innovative Technology Arrangement - ITA)</a:t>
            </a:r>
          </a:p>
        </p:txBody>
      </p:sp>
    </p:spTree>
    <p:extLst>
      <p:ext uri="{BB962C8B-B14F-4D97-AF65-F5344CB8AC3E}">
        <p14:creationId xmlns:p14="http://schemas.microsoft.com/office/powerpoint/2010/main" val="104820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276ED6E-7E29-4C06-8726-1D788BC65851}"/>
              </a:ext>
            </a:extLst>
          </p:cNvPr>
          <p:cNvPicPr>
            <a:picLocks noChangeAspect="1"/>
          </p:cNvPicPr>
          <p:nvPr/>
        </p:nvPicPr>
        <p:blipFill>
          <a:blip r:embed="rId2"/>
          <a:stretch>
            <a:fillRect/>
          </a:stretch>
        </p:blipFill>
        <p:spPr>
          <a:xfrm>
            <a:off x="5215209" y="820520"/>
            <a:ext cx="6494190" cy="3652982"/>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E0445E-27BC-4A11-9165-8B24B9BDB28D}"/>
              </a:ext>
            </a:extLst>
          </p:cNvPr>
          <p:cNvSpPr>
            <a:spLocks noGrp="1"/>
          </p:cNvSpPr>
          <p:nvPr>
            <p:ph idx="1"/>
          </p:nvPr>
        </p:nvSpPr>
        <p:spPr>
          <a:xfrm>
            <a:off x="1136397" y="2418408"/>
            <a:ext cx="5831670" cy="3522569"/>
          </a:xfrm>
        </p:spPr>
        <p:txBody>
          <a:bodyPr anchor="t">
            <a:normAutofit/>
          </a:bodyPr>
          <a:lstStyle/>
          <a:p>
            <a:pPr marL="0" indent="0">
              <a:buNone/>
            </a:pPr>
            <a:r>
              <a:rPr lang="en-GB" sz="1200" b="1" dirty="0">
                <a:solidFill>
                  <a:srgbClr val="000000"/>
                </a:solidFill>
                <a:latin typeface="Tahoma" panose="020B0604030504040204" pitchFamily="34" charset="0"/>
              </a:rPr>
              <a:t>Further Key Guidelines explain further ITA Requirements.</a:t>
            </a:r>
          </a:p>
          <a:p>
            <a:r>
              <a:rPr lang="en-GB" sz="1200" dirty="0">
                <a:solidFill>
                  <a:srgbClr val="000000"/>
                </a:solidFill>
                <a:latin typeface="Tahoma" panose="020B0604030504040204" pitchFamily="34" charset="0"/>
              </a:rPr>
              <a:t>Key of which are:</a:t>
            </a:r>
          </a:p>
          <a:p>
            <a:r>
              <a:rPr lang="en-GB" sz="1200" b="1" dirty="0">
                <a:solidFill>
                  <a:srgbClr val="000000"/>
                </a:solidFill>
                <a:latin typeface="Tahoma" panose="020B0604030504040204" pitchFamily="34" charset="0"/>
              </a:rPr>
              <a:t>THE ITA BLUEPRINT </a:t>
            </a:r>
            <a:r>
              <a:rPr lang="en-GB" sz="1200" dirty="0">
                <a:solidFill>
                  <a:srgbClr val="000000"/>
                </a:solidFill>
                <a:latin typeface="Tahoma" panose="020B0604030504040204" pitchFamily="34" charset="0"/>
              </a:rPr>
              <a:t>– A most important key document. The basis of the technology arrangement.</a:t>
            </a:r>
          </a:p>
          <a:p>
            <a:r>
              <a:rPr lang="en-GB" sz="1200" dirty="0">
                <a:solidFill>
                  <a:srgbClr val="000000"/>
                </a:solidFill>
                <a:latin typeface="Tahoma" panose="020B0604030504040204" pitchFamily="34" charset="0"/>
              </a:rPr>
              <a:t>THE EXISTANCE OF, CAPACITY, AVAILABILITY OF THE </a:t>
            </a:r>
            <a:r>
              <a:rPr lang="en-GB" sz="1200" b="1" dirty="0">
                <a:solidFill>
                  <a:srgbClr val="000000"/>
                </a:solidFill>
                <a:latin typeface="Tahoma" panose="020B0604030504040204" pitchFamily="34" charset="0"/>
              </a:rPr>
              <a:t>TECHNICAL ADMINISTRATOR</a:t>
            </a:r>
          </a:p>
          <a:p>
            <a:r>
              <a:rPr lang="en-GB" sz="1200" b="1" dirty="0">
                <a:solidFill>
                  <a:srgbClr val="000000"/>
                </a:solidFill>
                <a:latin typeface="Tahoma" panose="020B0604030504040204" pitchFamily="34" charset="0"/>
              </a:rPr>
              <a:t>TECHNOLOGY STACK NOMENCLATURE </a:t>
            </a:r>
            <a:r>
              <a:rPr lang="en-GB" sz="1200" dirty="0">
                <a:solidFill>
                  <a:srgbClr val="000000"/>
                </a:solidFill>
                <a:latin typeface="Tahoma" panose="020B0604030504040204" pitchFamily="34" charset="0"/>
              </a:rPr>
              <a:t>[this guideline focuses on a DLT-Type nomenclature as an example as to what would be expected to be extracted out of a BLUEPRINT in terms of technology]</a:t>
            </a:r>
            <a:br>
              <a:rPr lang="en-GB" sz="1200" dirty="0"/>
            </a:br>
            <a:endParaRPr lang="en-GB" sz="1200" dirty="0"/>
          </a:p>
          <a:p>
            <a:r>
              <a:rPr lang="en-GB" sz="1200" dirty="0">
                <a:solidFill>
                  <a:srgbClr val="000000"/>
                </a:solidFill>
                <a:latin typeface="Tahoma" panose="020B0604030504040204" pitchFamily="34" charset="0"/>
              </a:rPr>
              <a:t>The existence, understanding, availability and requirements of the </a:t>
            </a:r>
            <a:r>
              <a:rPr lang="en-GB" sz="1200" b="1" dirty="0">
                <a:solidFill>
                  <a:srgbClr val="000000"/>
                </a:solidFill>
                <a:latin typeface="Tahoma" panose="020B0604030504040204" pitchFamily="34" charset="0"/>
              </a:rPr>
              <a:t>FORENSIC NODE</a:t>
            </a:r>
            <a:r>
              <a:rPr lang="en-GB" sz="1200" dirty="0">
                <a:solidFill>
                  <a:srgbClr val="000000"/>
                </a:solidFill>
                <a:latin typeface="Tahoma" panose="020B0604030504040204" pitchFamily="34" charset="0"/>
              </a:rPr>
              <a:t>. </a:t>
            </a:r>
          </a:p>
          <a:p>
            <a:r>
              <a:rPr lang="en-GB" sz="1200" dirty="0">
                <a:solidFill>
                  <a:srgbClr val="000000"/>
                </a:solidFill>
                <a:latin typeface="Tahoma" panose="020B0604030504040204" pitchFamily="34" charset="0"/>
              </a:rPr>
              <a:t>Found at </a:t>
            </a:r>
            <a:r>
              <a:rPr lang="en-GB" sz="1200" dirty="0">
                <a:solidFill>
                  <a:srgbClr val="000000"/>
                </a:solidFill>
                <a:latin typeface="Tahoma" panose="020B0604030504040204" pitchFamily="34" charset="0"/>
                <a:hlinkClick r:id="rId3"/>
              </a:rPr>
              <a:t>https://mdia.gov.mt/ita-guidelines/</a:t>
            </a:r>
            <a:r>
              <a:rPr lang="en-GB" sz="1200" b="1" dirty="0">
                <a:solidFill>
                  <a:srgbClr val="000000"/>
                </a:solidFill>
                <a:latin typeface="Tahoma" panose="020B0604030504040204" pitchFamily="34" charset="0"/>
              </a:rPr>
              <a:t> </a:t>
            </a:r>
            <a:endParaRPr lang="en-GB" sz="1200" dirty="0">
              <a:solidFill>
                <a:srgbClr val="000000"/>
              </a:solidFill>
              <a:latin typeface="Tahoma" panose="020B0604030504040204" pitchFamily="34" charset="0"/>
            </a:endParaRPr>
          </a:p>
        </p:txBody>
      </p:sp>
      <p:sp>
        <p:nvSpPr>
          <p:cNvPr id="2" name="Title 1">
            <a:extLst>
              <a:ext uri="{FF2B5EF4-FFF2-40B4-BE49-F238E27FC236}">
                <a16:creationId xmlns:a16="http://schemas.microsoft.com/office/drawing/2014/main" id="{16625CF1-4AD7-4B07-9117-F2F0BACD804C}"/>
              </a:ext>
            </a:extLst>
          </p:cNvPr>
          <p:cNvSpPr>
            <a:spLocks noGrp="1"/>
          </p:cNvSpPr>
          <p:nvPr>
            <p:ph type="title"/>
          </p:nvPr>
        </p:nvSpPr>
        <p:spPr>
          <a:xfrm>
            <a:off x="1136397" y="502021"/>
            <a:ext cx="4959603" cy="1642969"/>
          </a:xfrm>
        </p:spPr>
        <p:txBody>
          <a:bodyPr anchor="b">
            <a:normAutofit fontScale="90000"/>
          </a:bodyPr>
          <a:lstStyle/>
          <a:p>
            <a:r>
              <a:rPr lang="en-GB" sz="4000" dirty="0"/>
              <a:t>MDIA Guidelines (Innovative Technology Arrangement - ITA)</a:t>
            </a:r>
          </a:p>
        </p:txBody>
      </p:sp>
    </p:spTree>
    <p:extLst>
      <p:ext uri="{BB962C8B-B14F-4D97-AF65-F5344CB8AC3E}">
        <p14:creationId xmlns:p14="http://schemas.microsoft.com/office/powerpoint/2010/main" val="289722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95FA38-81E8-49AC-8134-A21B3F7BBE77}"/>
              </a:ext>
            </a:extLst>
          </p:cNvPr>
          <p:cNvSpPr>
            <a:spLocks noGrp="1"/>
          </p:cNvSpPr>
          <p:nvPr>
            <p:ph type="title"/>
          </p:nvPr>
        </p:nvSpPr>
        <p:spPr>
          <a:xfrm>
            <a:off x="1136397" y="502022"/>
            <a:ext cx="4959603" cy="892670"/>
          </a:xfrm>
        </p:spPr>
        <p:txBody>
          <a:bodyPr anchor="b">
            <a:normAutofit/>
          </a:bodyPr>
          <a:lstStyle/>
          <a:p>
            <a:r>
              <a:rPr lang="en-GB" sz="3100" dirty="0"/>
              <a:t>Later Developments </a:t>
            </a:r>
            <a:r>
              <a:rPr lang="en-GB" sz="1600" dirty="0"/>
              <a:t>(brought about by LN 389/2020 – widening of MDIA’s remit in technology)</a:t>
            </a:r>
          </a:p>
        </p:txBody>
      </p:sp>
      <p:sp>
        <p:nvSpPr>
          <p:cNvPr id="3" name="Content Placeholder 2">
            <a:extLst>
              <a:ext uri="{FF2B5EF4-FFF2-40B4-BE49-F238E27FC236}">
                <a16:creationId xmlns:a16="http://schemas.microsoft.com/office/drawing/2014/main" id="{D9E77635-F858-42EA-88A3-796DF90FCC79}"/>
              </a:ext>
            </a:extLst>
          </p:cNvPr>
          <p:cNvSpPr>
            <a:spLocks noGrp="1"/>
          </p:cNvSpPr>
          <p:nvPr>
            <p:ph idx="1"/>
          </p:nvPr>
        </p:nvSpPr>
        <p:spPr>
          <a:xfrm>
            <a:off x="1136397" y="2418408"/>
            <a:ext cx="4959603" cy="3522569"/>
          </a:xfrm>
        </p:spPr>
        <p:txBody>
          <a:bodyPr anchor="t">
            <a:normAutofit/>
          </a:bodyPr>
          <a:lstStyle/>
          <a:p>
            <a:r>
              <a:rPr lang="en-GB" sz="2000"/>
              <a:t>Innovative Technology Arrangements that are AI based.</a:t>
            </a:r>
          </a:p>
          <a:p>
            <a:pPr lvl="1"/>
            <a:r>
              <a:rPr lang="en-GB" sz="2000"/>
              <a:t>AI Based ITA’s have specific guidelines found at </a:t>
            </a:r>
            <a:r>
              <a:rPr lang="en-GB" sz="2000">
                <a:hlinkClick r:id="rId3"/>
              </a:rPr>
              <a:t>https://mdia.gov.mt/consultation/</a:t>
            </a:r>
            <a:r>
              <a:rPr lang="en-GB" sz="2000"/>
              <a:t> </a:t>
            </a:r>
          </a:p>
          <a:p>
            <a:pPr lvl="1"/>
            <a:r>
              <a:rPr lang="en-GB" sz="2000"/>
              <a:t>These were created before the Artificial Intelligence Act (Draft) by EU Commission and yet, are still relevant to AIA as a lot is very similar to the proposed AIA (Draft). Can serve as a preparatory tool of existing solutions.</a:t>
            </a:r>
          </a:p>
        </p:txBody>
      </p:sp>
      <p:pic>
        <p:nvPicPr>
          <p:cNvPr id="5" name="Picture 4">
            <a:extLst>
              <a:ext uri="{FF2B5EF4-FFF2-40B4-BE49-F238E27FC236}">
                <a16:creationId xmlns:a16="http://schemas.microsoft.com/office/drawing/2014/main" id="{BCFD6955-86EA-4803-87AD-89C04BBBDAB2}"/>
              </a:ext>
            </a:extLst>
          </p:cNvPr>
          <p:cNvPicPr>
            <a:picLocks noChangeAspect="1"/>
          </p:cNvPicPr>
          <p:nvPr/>
        </p:nvPicPr>
        <p:blipFill>
          <a:blip r:embed="rId4"/>
          <a:stretch>
            <a:fillRect/>
          </a:stretch>
        </p:blipFill>
        <p:spPr>
          <a:xfrm>
            <a:off x="6512442" y="1934869"/>
            <a:ext cx="5201023" cy="2574505"/>
          </a:xfrm>
          <a:prstGeom prst="rect">
            <a:avLst/>
          </a:pr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988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86</TotalTime>
  <Words>770</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Tahoma</vt:lpstr>
      <vt:lpstr>Office Theme</vt:lpstr>
      <vt:lpstr>Interacting with MDIA </vt:lpstr>
      <vt:lpstr>Overall Guiding Principle</vt:lpstr>
      <vt:lpstr>Are you recognised by the Authority as a possible ITA?</vt:lpstr>
      <vt:lpstr>If you want to register as a possible ITA Service Provider.</vt:lpstr>
      <vt:lpstr>MDIA Guidelines (Systems Auditors)</vt:lpstr>
      <vt:lpstr>MDIA Guidelines (Innovative Technology Arrangement - ITA)</vt:lpstr>
      <vt:lpstr>MDIA Guidelines (Innovative Technology Arrangement - ITA)</vt:lpstr>
      <vt:lpstr>MDIA Guidelines (Innovative Technology Arrangement - ITA)</vt:lpstr>
      <vt:lpstr>Later Developments (brought about by LN 389/2020 – widening of MDIA’s remit in technology)</vt:lpstr>
      <vt:lpstr>Remember: The Overall Guiding Principle</vt:lpstr>
      <vt:lpstr>THANK YOU Email: Trevor.Sammut@mdia.gov.mt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Interacting with MDIA </dc:title>
  <dc:creator>Trevor Sammut</dc:creator>
  <cp:lastModifiedBy>Trevor Sammut</cp:lastModifiedBy>
  <cp:revision>13</cp:revision>
  <dcterms:created xsi:type="dcterms:W3CDTF">2021-11-30T09:05:06Z</dcterms:created>
  <dcterms:modified xsi:type="dcterms:W3CDTF">2021-11-30T15:35:14Z</dcterms:modified>
</cp:coreProperties>
</file>